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9" r:id="rId7"/>
    <p:sldId id="258" r:id="rId8"/>
    <p:sldId id="260" r:id="rId9"/>
    <p:sldId id="263" r:id="rId10"/>
    <p:sldId id="261" r:id="rId11"/>
    <p:sldId id="262" r:id="rId12"/>
    <p:sldId id="267" r:id="rId13"/>
    <p:sldId id="268" r:id="rId14"/>
    <p:sldId id="269" r:id="rId15"/>
    <p:sldId id="270" r:id="rId16"/>
    <p:sldId id="264" r:id="rId17"/>
    <p:sldId id="265" r:id="rId18"/>
    <p:sldId id="266" r:id="rId19"/>
    <p:sldId id="271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1/5/2021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Iron Chef Campout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Or, how to win a cooking competition without really trying…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502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6159" y="388186"/>
            <a:ext cx="6056352" cy="945327"/>
          </a:xfrm>
        </p:spPr>
        <p:txBody>
          <a:bodyPr/>
          <a:lstStyle/>
          <a:p>
            <a:r>
              <a:rPr lang="en-US" dirty="0" smtClean="0"/>
              <a:t>Iron Chef Campout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29608" y="1863306"/>
            <a:ext cx="9438802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800" dirty="0" smtClean="0"/>
              <a:t>Cold Weather Camping and Cooking</a:t>
            </a:r>
          </a:p>
          <a:p>
            <a:pPr marL="285750" indent="-285750">
              <a:buFontTx/>
              <a:buChar char="-"/>
            </a:pPr>
            <a:endParaRPr lang="en-US" sz="2800" dirty="0" smtClean="0"/>
          </a:p>
          <a:p>
            <a:pPr marL="285750" indent="-285750">
              <a:buFontTx/>
              <a:buChar char="-"/>
            </a:pPr>
            <a:r>
              <a:rPr lang="en-US" sz="2800" dirty="0"/>
              <a:t>Cooking basics and how to execute them</a:t>
            </a:r>
          </a:p>
          <a:p>
            <a:pPr marL="285750" indent="-285750">
              <a:buFontTx/>
              <a:buChar char="-"/>
            </a:pPr>
            <a:endParaRPr lang="en-US" sz="2800" dirty="0" smtClean="0"/>
          </a:p>
          <a:p>
            <a:pPr marL="285750" indent="-285750">
              <a:buFontTx/>
              <a:buChar char="-"/>
            </a:pPr>
            <a:r>
              <a:rPr lang="en-US" sz="2800" dirty="0" smtClean="0"/>
              <a:t>How to </a:t>
            </a:r>
            <a:r>
              <a:rPr lang="en-US" sz="2800" dirty="0" smtClean="0"/>
              <a:t>deal with a mystery basket/ingredient</a:t>
            </a:r>
            <a:endParaRPr lang="en-US" sz="2800" dirty="0" smtClean="0"/>
          </a:p>
          <a:p>
            <a:endParaRPr lang="en-US" sz="2800" dirty="0" smtClean="0"/>
          </a:p>
          <a:p>
            <a:pPr marL="285750" indent="-285750">
              <a:buFontTx/>
              <a:buChar char="-"/>
            </a:pPr>
            <a:r>
              <a:rPr lang="en-US" sz="2800" dirty="0" smtClean="0"/>
              <a:t>Cooking with ratios instead of recipes, plus some basics</a:t>
            </a:r>
          </a:p>
          <a:p>
            <a:r>
              <a:rPr lang="en-US" sz="2800" dirty="0" smtClean="0"/>
              <a:t>   for cooking in quantity</a:t>
            </a:r>
          </a:p>
        </p:txBody>
      </p:sp>
    </p:spTree>
    <p:extLst>
      <p:ext uri="{BB962C8B-B14F-4D97-AF65-F5344CB8AC3E}">
        <p14:creationId xmlns:p14="http://schemas.microsoft.com/office/powerpoint/2010/main" val="2235590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6159" y="388186"/>
            <a:ext cx="7237562" cy="945327"/>
          </a:xfrm>
        </p:spPr>
        <p:txBody>
          <a:bodyPr/>
          <a:lstStyle/>
          <a:p>
            <a:r>
              <a:rPr lang="en-US" dirty="0" smtClean="0"/>
              <a:t>Cold Weather Camping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29608" y="1863306"/>
            <a:ext cx="6974794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WHAT FACILITIES DO YOU HAVE AVAILABLE?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Commercial Kitchen?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Flat Top Griddle?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Burners?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Camp Stoves?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Fire/Charcoal for Dutch Ovens?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Grill/Smoker?</a:t>
            </a:r>
          </a:p>
        </p:txBody>
      </p:sp>
    </p:spTree>
    <p:extLst>
      <p:ext uri="{BB962C8B-B14F-4D97-AF65-F5344CB8AC3E}">
        <p14:creationId xmlns:p14="http://schemas.microsoft.com/office/powerpoint/2010/main" val="2031442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6159" y="388186"/>
            <a:ext cx="7237562" cy="945327"/>
          </a:xfrm>
        </p:spPr>
        <p:txBody>
          <a:bodyPr/>
          <a:lstStyle/>
          <a:p>
            <a:r>
              <a:rPr lang="en-US" dirty="0" smtClean="0"/>
              <a:t>Cold Weather Camping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29608" y="1863306"/>
            <a:ext cx="4730782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Best Ideas for cold weather: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Stew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Soup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One-Pot Meals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Dutch </a:t>
            </a:r>
            <a:r>
              <a:rPr lang="en-US" sz="2800" dirty="0" smtClean="0"/>
              <a:t>Oven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Casseroles and Bakes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564779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6159" y="388186"/>
            <a:ext cx="7237562" cy="945327"/>
          </a:xfrm>
        </p:spPr>
        <p:txBody>
          <a:bodyPr/>
          <a:lstStyle/>
          <a:p>
            <a:pPr algn="l"/>
            <a:r>
              <a:rPr lang="en-US" dirty="0" smtClean="0"/>
              <a:t>COOKING BASICS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29608" y="2528703"/>
            <a:ext cx="9052478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Culinary School Tricks:</a:t>
            </a:r>
            <a:endParaRPr lang="en-US" sz="2800" dirty="0"/>
          </a:p>
          <a:p>
            <a:pPr marL="457200" indent="-457200">
              <a:buFontTx/>
              <a:buChar char="-"/>
            </a:pPr>
            <a:r>
              <a:rPr lang="en-US" sz="2800" dirty="0" smtClean="0"/>
              <a:t>Season some as you go</a:t>
            </a:r>
          </a:p>
          <a:p>
            <a:pPr marL="914400" lvl="1" indent="-457200">
              <a:buFontTx/>
              <a:buChar char="-"/>
            </a:pPr>
            <a:r>
              <a:rPr lang="en-US" sz="2800" dirty="0" smtClean="0"/>
              <a:t>Careful, as salt does not cook out</a:t>
            </a:r>
          </a:p>
          <a:p>
            <a:pPr marL="914400" lvl="1" indent="-457200">
              <a:buFontTx/>
              <a:buChar char="-"/>
            </a:pPr>
            <a:r>
              <a:rPr lang="en-US" sz="2800" dirty="0" smtClean="0"/>
              <a:t>Can’t take something out once it is in (ex. garlic)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Layer Flavors </a:t>
            </a:r>
          </a:p>
          <a:p>
            <a:pPr marL="914400" lvl="1" indent="-457200">
              <a:buFontTx/>
              <a:buChar char="-"/>
            </a:pPr>
            <a:r>
              <a:rPr lang="en-US" sz="2800" dirty="0" smtClean="0"/>
              <a:t>Caramelized things ALWAYS taste better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Cut things into similar shapes so they cook even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MISE EN PLACE</a:t>
            </a:r>
          </a:p>
        </p:txBody>
      </p:sp>
    </p:spTree>
    <p:extLst>
      <p:ext uri="{BB962C8B-B14F-4D97-AF65-F5344CB8AC3E}">
        <p14:creationId xmlns:p14="http://schemas.microsoft.com/office/powerpoint/2010/main" val="2257305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6159" y="388186"/>
            <a:ext cx="7237562" cy="945327"/>
          </a:xfrm>
        </p:spPr>
        <p:txBody>
          <a:bodyPr/>
          <a:lstStyle/>
          <a:p>
            <a:pPr algn="l"/>
            <a:r>
              <a:rPr lang="en-US" dirty="0" smtClean="0"/>
              <a:t>COOKING BASICS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29608" y="2474111"/>
            <a:ext cx="686918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Culinary School Tricks:</a:t>
            </a:r>
            <a:endParaRPr lang="en-US" sz="2800" dirty="0"/>
          </a:p>
          <a:p>
            <a:pPr marL="457200" indent="-457200">
              <a:buFontTx/>
              <a:buChar char="-"/>
            </a:pPr>
            <a:r>
              <a:rPr lang="en-US" sz="2800" dirty="0" smtClean="0"/>
              <a:t>TIMING! What to start first?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Clean as you go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Efficiency of movement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Measure until you are used to amounts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Taste, Taste, Taste as you go….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Read the recipe. Really.</a:t>
            </a:r>
          </a:p>
        </p:txBody>
      </p:sp>
    </p:spTree>
    <p:extLst>
      <p:ext uri="{BB962C8B-B14F-4D97-AF65-F5344CB8AC3E}">
        <p14:creationId xmlns:p14="http://schemas.microsoft.com/office/powerpoint/2010/main" val="392053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6159" y="388186"/>
            <a:ext cx="7237562" cy="945327"/>
          </a:xfrm>
        </p:spPr>
        <p:txBody>
          <a:bodyPr/>
          <a:lstStyle/>
          <a:p>
            <a:pPr algn="l"/>
            <a:r>
              <a:rPr lang="en-US" dirty="0" smtClean="0"/>
              <a:t>COOKING BASICS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77849" y="1250830"/>
            <a:ext cx="9190336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How to Fix Problems!</a:t>
            </a:r>
          </a:p>
          <a:p>
            <a:endParaRPr lang="en-US" sz="2800" dirty="0"/>
          </a:p>
          <a:p>
            <a:pPr marL="457200" indent="-457200">
              <a:buFontTx/>
              <a:buChar char="-"/>
            </a:pPr>
            <a:r>
              <a:rPr lang="en-US" sz="2800" dirty="0" smtClean="0"/>
              <a:t>FOOD TOO SALTY	</a:t>
            </a:r>
          </a:p>
          <a:p>
            <a:pPr marL="914400" lvl="1" indent="-457200">
              <a:buFontTx/>
              <a:buChar char="-"/>
            </a:pPr>
            <a:r>
              <a:rPr lang="en-US" sz="2800" dirty="0" smtClean="0"/>
              <a:t>Add more liquid to reduce concentration</a:t>
            </a:r>
          </a:p>
          <a:p>
            <a:pPr marL="914400" lvl="1" indent="-457200">
              <a:buFontTx/>
              <a:buChar char="-"/>
            </a:pPr>
            <a:r>
              <a:rPr lang="en-US" sz="2800" dirty="0" smtClean="0"/>
              <a:t>Sugar/sweetener can help mitigate salt</a:t>
            </a:r>
          </a:p>
          <a:p>
            <a:pPr marL="914400" lvl="1" indent="-457200">
              <a:buFontTx/>
              <a:buChar char="-"/>
            </a:pPr>
            <a:r>
              <a:rPr lang="en-US" sz="2800" dirty="0" smtClean="0"/>
              <a:t>Acid can help too (depends on the food)</a:t>
            </a:r>
          </a:p>
          <a:p>
            <a:pPr marL="914400" lvl="1" indent="-457200">
              <a:buFontTx/>
              <a:buChar char="-"/>
            </a:pPr>
            <a:r>
              <a:rPr lang="en-US" sz="2800" dirty="0" smtClean="0"/>
              <a:t>Add a plain potato to “absorb” some salt (kind of)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4653" y="4359373"/>
            <a:ext cx="7707559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/>
              <a:t>FOOD TOO THICK</a:t>
            </a:r>
          </a:p>
          <a:p>
            <a:pPr marL="914400" lvl="1" indent="-457200">
              <a:buFontTx/>
              <a:buChar char="-"/>
            </a:pPr>
            <a:r>
              <a:rPr lang="en-US" sz="2800" dirty="0" smtClean="0"/>
              <a:t>Add more liquid to thin out</a:t>
            </a:r>
          </a:p>
          <a:p>
            <a:pPr marL="914400" lvl="1" indent="-457200">
              <a:buFontTx/>
              <a:buChar char="-"/>
            </a:pPr>
            <a:r>
              <a:rPr lang="en-US" sz="2800" dirty="0" smtClean="0"/>
              <a:t>Sugar/</a:t>
            </a:r>
            <a:r>
              <a:rPr lang="en-US" sz="2800" dirty="0" err="1" smtClean="0"/>
              <a:t>sweetner</a:t>
            </a:r>
            <a:r>
              <a:rPr lang="en-US" sz="2800" dirty="0" smtClean="0"/>
              <a:t> can help mitigate salt</a:t>
            </a:r>
          </a:p>
          <a:p>
            <a:pPr marL="914400" lvl="1" indent="-457200">
              <a:buFontTx/>
              <a:buChar char="-"/>
            </a:pPr>
            <a:r>
              <a:rPr lang="en-US" sz="2800" dirty="0" smtClean="0"/>
              <a:t>Acid can help too (depends on the food)</a:t>
            </a:r>
          </a:p>
          <a:p>
            <a:pPr marL="914400" lvl="1" indent="-457200">
              <a:buFontTx/>
              <a:buChar char="-"/>
            </a:pPr>
            <a:r>
              <a:rPr lang="en-US" sz="2800" dirty="0" smtClean="0"/>
              <a:t>Add a plain potato to “absorb” some salt</a:t>
            </a:r>
          </a:p>
        </p:txBody>
      </p:sp>
    </p:spTree>
    <p:extLst>
      <p:ext uri="{BB962C8B-B14F-4D97-AF65-F5344CB8AC3E}">
        <p14:creationId xmlns:p14="http://schemas.microsoft.com/office/powerpoint/2010/main" val="2964998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6159" y="388186"/>
            <a:ext cx="7237562" cy="945327"/>
          </a:xfrm>
        </p:spPr>
        <p:txBody>
          <a:bodyPr/>
          <a:lstStyle/>
          <a:p>
            <a:pPr algn="l"/>
            <a:r>
              <a:rPr lang="en-US" dirty="0" smtClean="0"/>
              <a:t>COOKING BASICS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29608" y="1173196"/>
            <a:ext cx="9422772" cy="65556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How to Fix Problems!</a:t>
            </a:r>
          </a:p>
          <a:p>
            <a:endParaRPr lang="en-US" sz="2800" dirty="0"/>
          </a:p>
          <a:p>
            <a:pPr marL="457200" indent="-457200">
              <a:buFontTx/>
              <a:buChar char="-"/>
            </a:pPr>
            <a:r>
              <a:rPr lang="en-US" sz="2800" dirty="0" smtClean="0"/>
              <a:t>SOUP/SAUCE TOO RUNNY/THIN</a:t>
            </a:r>
          </a:p>
          <a:p>
            <a:pPr marL="914400" lvl="1" indent="-457200">
              <a:buFontTx/>
              <a:buChar char="-"/>
            </a:pPr>
            <a:r>
              <a:rPr lang="en-US" sz="2800" dirty="0" smtClean="0"/>
              <a:t>Cook it down/reduce it to evaporate liquid</a:t>
            </a:r>
          </a:p>
          <a:p>
            <a:pPr marL="914400" lvl="1" indent="-457200">
              <a:buFontTx/>
              <a:buChar char="-"/>
            </a:pPr>
            <a:r>
              <a:rPr lang="en-US" sz="2800" dirty="0" smtClean="0"/>
              <a:t>Add a thickener</a:t>
            </a:r>
          </a:p>
          <a:p>
            <a:pPr marL="1371600" lvl="2" indent="-457200">
              <a:buFontTx/>
              <a:buChar char="-"/>
            </a:pPr>
            <a:r>
              <a:rPr lang="en-US" sz="2800" dirty="0" smtClean="0"/>
              <a:t>Corn Starch mixed with cold water, and whisked</a:t>
            </a:r>
          </a:p>
          <a:p>
            <a:pPr lvl="3"/>
            <a:r>
              <a:rPr lang="en-US" sz="2800" dirty="0" smtClean="0"/>
              <a:t>Into a boiling liquid will thicken on the fly</a:t>
            </a:r>
          </a:p>
          <a:p>
            <a:pPr marL="1371600" lvl="2" indent="-457200">
              <a:buFontTx/>
              <a:buChar char="-"/>
            </a:pPr>
            <a:r>
              <a:rPr lang="en-US" sz="2800" dirty="0" smtClean="0"/>
              <a:t>Don’t sprinkle dry thickener into a liquid, or it</a:t>
            </a:r>
          </a:p>
          <a:p>
            <a:pPr lvl="2"/>
            <a:r>
              <a:rPr lang="en-US" sz="2800" dirty="0" smtClean="0"/>
              <a:t>	will clump!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FOOD BURNT</a:t>
            </a:r>
          </a:p>
          <a:p>
            <a:pPr marL="914400" lvl="1" indent="-457200">
              <a:buFontTx/>
              <a:buChar char="-"/>
            </a:pPr>
            <a:r>
              <a:rPr lang="en-US" sz="2800" dirty="0" smtClean="0"/>
              <a:t>Scorched flavor cannot be fixed; neither can smoke</a:t>
            </a:r>
          </a:p>
          <a:p>
            <a:pPr marL="914400" lvl="1" indent="-457200">
              <a:buFontTx/>
              <a:buChar char="-"/>
            </a:pPr>
            <a:r>
              <a:rPr lang="en-US" sz="2800" dirty="0" smtClean="0"/>
              <a:t>Burnt/scorched is bitter, and very hard to fix</a:t>
            </a:r>
          </a:p>
          <a:p>
            <a:pPr marL="914400" lvl="1" indent="-457200">
              <a:buFontTx/>
              <a:buChar char="-"/>
            </a:pPr>
            <a:r>
              <a:rPr lang="en-US" sz="2800" dirty="0" smtClean="0"/>
              <a:t>Move to new pot ASAP</a:t>
            </a:r>
          </a:p>
          <a:p>
            <a:pPr lvl="2"/>
            <a:endParaRPr lang="en-US" sz="2800" dirty="0" smtClean="0"/>
          </a:p>
          <a:p>
            <a:pPr marL="914400" lvl="1" indent="-457200">
              <a:buFontTx/>
              <a:buChar char="-"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946595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6159" y="388186"/>
            <a:ext cx="7237562" cy="945327"/>
          </a:xfrm>
        </p:spPr>
        <p:txBody>
          <a:bodyPr/>
          <a:lstStyle/>
          <a:p>
            <a:pPr algn="l"/>
            <a:r>
              <a:rPr lang="en-US" dirty="0" smtClean="0"/>
              <a:t>MYSTERY BASKET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29608" y="1296028"/>
            <a:ext cx="8226098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Pick a cuisine that your protein may complement:</a:t>
            </a:r>
          </a:p>
          <a:p>
            <a:endParaRPr lang="en-US" sz="2800" dirty="0"/>
          </a:p>
          <a:p>
            <a:r>
              <a:rPr lang="en-US" sz="2800" dirty="0" smtClean="0"/>
              <a:t>French Cuisine</a:t>
            </a:r>
          </a:p>
          <a:p>
            <a:r>
              <a:rPr lang="en-US" sz="2800" dirty="0" smtClean="0"/>
              <a:t>Mexican</a:t>
            </a:r>
          </a:p>
          <a:p>
            <a:r>
              <a:rPr lang="en-US" sz="2800" dirty="0" smtClean="0"/>
              <a:t>Asian (Japanese or Chinese)</a:t>
            </a:r>
          </a:p>
          <a:p>
            <a:r>
              <a:rPr lang="en-US" sz="2800" dirty="0" smtClean="0"/>
              <a:t>Spanish/Portuguese</a:t>
            </a:r>
          </a:p>
          <a:p>
            <a:r>
              <a:rPr lang="en-US" sz="2800" dirty="0" smtClean="0"/>
              <a:t>Cajun/Acadian/Creole</a:t>
            </a:r>
          </a:p>
          <a:p>
            <a:r>
              <a:rPr lang="en-US" sz="2800" dirty="0" err="1" smtClean="0"/>
              <a:t>Carribean</a:t>
            </a:r>
            <a:r>
              <a:rPr lang="en-US" sz="2800" dirty="0" smtClean="0"/>
              <a:t>/Island</a:t>
            </a:r>
            <a:r>
              <a:rPr lang="en-US" sz="2800" dirty="0"/>
              <a:t> </a:t>
            </a:r>
            <a:r>
              <a:rPr lang="en-US" sz="2800" dirty="0" smtClean="0"/>
              <a:t>Cuisine</a:t>
            </a:r>
          </a:p>
          <a:p>
            <a:r>
              <a:rPr lang="en-US" sz="2800" dirty="0" smtClean="0"/>
              <a:t>Italian</a:t>
            </a:r>
          </a:p>
          <a:p>
            <a:r>
              <a:rPr lang="en-US" sz="2800" dirty="0" smtClean="0"/>
              <a:t>Indian Cuisine</a:t>
            </a:r>
          </a:p>
        </p:txBody>
      </p:sp>
    </p:spTree>
    <p:extLst>
      <p:ext uri="{BB962C8B-B14F-4D97-AF65-F5344CB8AC3E}">
        <p14:creationId xmlns:p14="http://schemas.microsoft.com/office/powerpoint/2010/main" val="2957052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6159" y="388186"/>
            <a:ext cx="7237562" cy="945327"/>
          </a:xfrm>
        </p:spPr>
        <p:txBody>
          <a:bodyPr/>
          <a:lstStyle/>
          <a:p>
            <a:pPr algn="l"/>
            <a:r>
              <a:rPr lang="en-US" dirty="0" smtClean="0"/>
              <a:t>MYSTERY BASKET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29608" y="1296028"/>
            <a:ext cx="8650125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Then, consider a preparation:</a:t>
            </a:r>
          </a:p>
          <a:p>
            <a:endParaRPr lang="en-US" sz="2800" dirty="0"/>
          </a:p>
          <a:p>
            <a:r>
              <a:rPr lang="en-US" sz="2800" dirty="0" smtClean="0"/>
              <a:t>Sandwich</a:t>
            </a:r>
          </a:p>
          <a:p>
            <a:r>
              <a:rPr lang="en-US" sz="2800" dirty="0" smtClean="0"/>
              <a:t>Pasta</a:t>
            </a:r>
          </a:p>
          <a:p>
            <a:r>
              <a:rPr lang="en-US" sz="2800" dirty="0" smtClean="0"/>
              <a:t>Casserole/Bake</a:t>
            </a:r>
          </a:p>
          <a:p>
            <a:r>
              <a:rPr lang="en-US" sz="2800" dirty="0" smtClean="0"/>
              <a:t>Stew/Soup</a:t>
            </a:r>
          </a:p>
          <a:p>
            <a:r>
              <a:rPr lang="en-US" sz="2800" dirty="0" smtClean="0"/>
              <a:t>Stir Fry/</a:t>
            </a:r>
            <a:r>
              <a:rPr lang="en-US" sz="2800" dirty="0" err="1" smtClean="0"/>
              <a:t>Saute</a:t>
            </a:r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Combine a cuisine/flavor profile, and a preparation.</a:t>
            </a:r>
          </a:p>
        </p:txBody>
      </p:sp>
    </p:spTree>
    <p:extLst>
      <p:ext uri="{BB962C8B-B14F-4D97-AF65-F5344CB8AC3E}">
        <p14:creationId xmlns:p14="http://schemas.microsoft.com/office/powerpoint/2010/main" val="846433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6159" y="388186"/>
            <a:ext cx="7237562" cy="945327"/>
          </a:xfrm>
        </p:spPr>
        <p:txBody>
          <a:bodyPr/>
          <a:lstStyle/>
          <a:p>
            <a:pPr algn="l"/>
            <a:r>
              <a:rPr lang="en-US" dirty="0" smtClean="0"/>
              <a:t>MYSTERY BASKET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29608" y="1296028"/>
            <a:ext cx="10568406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French Cuisine- </a:t>
            </a:r>
            <a:r>
              <a:rPr lang="en-US" sz="2800" dirty="0" smtClean="0"/>
              <a:t>Garlic, onion, cream, butter</a:t>
            </a:r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b="1" dirty="0" smtClean="0"/>
              <a:t>Mexican-</a:t>
            </a:r>
            <a:r>
              <a:rPr lang="en-US" sz="2800" dirty="0" smtClean="0"/>
              <a:t> Cumin, Chili Powder, Garlic, Onion, Spice, </a:t>
            </a:r>
          </a:p>
          <a:p>
            <a:r>
              <a:rPr lang="en-US" sz="2800" dirty="0" smtClean="0"/>
              <a:t>Oregano</a:t>
            </a:r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b="1" dirty="0" smtClean="0"/>
              <a:t>Japanese-</a:t>
            </a:r>
            <a:r>
              <a:rPr lang="en-US" sz="2800" dirty="0" smtClean="0"/>
              <a:t> Soy, Scallion, Sesame, Mirin, Rice Vinegar, Dashi, Miso</a:t>
            </a:r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b="1" dirty="0" smtClean="0"/>
              <a:t>Spanish/Portuguese-</a:t>
            </a:r>
            <a:r>
              <a:rPr lang="en-US" sz="2800" dirty="0" smtClean="0"/>
              <a:t> Paprika, Garlic, onion, chorizo</a:t>
            </a:r>
          </a:p>
        </p:txBody>
      </p:sp>
    </p:spTree>
    <p:extLst>
      <p:ext uri="{BB962C8B-B14F-4D97-AF65-F5344CB8AC3E}">
        <p14:creationId xmlns:p14="http://schemas.microsoft.com/office/powerpoint/2010/main" val="4009856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6159" y="388186"/>
            <a:ext cx="7237562" cy="945327"/>
          </a:xfrm>
        </p:spPr>
        <p:txBody>
          <a:bodyPr/>
          <a:lstStyle/>
          <a:p>
            <a:pPr algn="l"/>
            <a:r>
              <a:rPr lang="en-US" dirty="0" smtClean="0"/>
              <a:t>MYSTERY BASKET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29608" y="1296028"/>
            <a:ext cx="9934130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Cajun/Acadian/Creole</a:t>
            </a:r>
            <a:r>
              <a:rPr lang="en-US" sz="2800" dirty="0" smtClean="0"/>
              <a:t>: Onion, Celery, Bell Pepper, Garlic,</a:t>
            </a:r>
          </a:p>
          <a:p>
            <a:r>
              <a:rPr lang="en-US" sz="2800" dirty="0" smtClean="0"/>
              <a:t>Andouille sausage, shrimp/seafood</a:t>
            </a:r>
          </a:p>
          <a:p>
            <a:endParaRPr lang="en-US" sz="2800" dirty="0"/>
          </a:p>
          <a:p>
            <a:r>
              <a:rPr lang="en-US" sz="2800" b="1" dirty="0" smtClean="0"/>
              <a:t>Caribbean/Island Cuisine</a:t>
            </a:r>
            <a:r>
              <a:rPr lang="en-US" sz="2800" dirty="0" smtClean="0"/>
              <a:t>- Jerk Seasoning (Thyme, allspice, </a:t>
            </a:r>
          </a:p>
          <a:p>
            <a:r>
              <a:rPr lang="en-US" sz="2800" dirty="0" smtClean="0"/>
              <a:t>Garlic, scallion, pepper, </a:t>
            </a:r>
            <a:r>
              <a:rPr lang="en-US" sz="2800" dirty="0" err="1" smtClean="0"/>
              <a:t>chilis</a:t>
            </a:r>
            <a:r>
              <a:rPr lang="en-US" sz="2800" dirty="0" smtClean="0"/>
              <a:t>), chicken, fish, fresh fruit, </a:t>
            </a:r>
          </a:p>
          <a:p>
            <a:r>
              <a:rPr lang="en-US" sz="2800" dirty="0" smtClean="0"/>
              <a:t>Black beans, rice</a:t>
            </a:r>
          </a:p>
          <a:p>
            <a:endParaRPr lang="en-US" sz="2800" dirty="0"/>
          </a:p>
          <a:p>
            <a:r>
              <a:rPr lang="en-US" sz="2800" b="1" dirty="0" smtClean="0"/>
              <a:t>Italian-</a:t>
            </a:r>
            <a:r>
              <a:rPr lang="en-US" sz="2800" dirty="0" smtClean="0"/>
              <a:t> Basil, oregano, tomato sauce, pasta/pizza</a:t>
            </a:r>
          </a:p>
          <a:p>
            <a:endParaRPr lang="en-US" sz="2800" dirty="0"/>
          </a:p>
          <a:p>
            <a:r>
              <a:rPr lang="en-US" sz="2800" b="1" dirty="0" smtClean="0"/>
              <a:t>Indian Cuisine</a:t>
            </a:r>
            <a:r>
              <a:rPr lang="en-US" sz="2800" dirty="0" smtClean="0"/>
              <a:t>- Cinnamon, Curry, </a:t>
            </a:r>
            <a:r>
              <a:rPr lang="en-US" sz="2800" dirty="0" err="1" smtClean="0"/>
              <a:t>Chilis</a:t>
            </a:r>
            <a:r>
              <a:rPr lang="en-US" sz="2800" dirty="0" smtClean="0"/>
              <a:t>, Garlic, Turmeric, </a:t>
            </a:r>
          </a:p>
          <a:p>
            <a:r>
              <a:rPr lang="en-US" sz="2800" dirty="0" smtClean="0"/>
              <a:t>Rice, lentils, soups/stews, naan bread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49898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6159" y="388186"/>
            <a:ext cx="7237562" cy="945327"/>
          </a:xfrm>
        </p:spPr>
        <p:txBody>
          <a:bodyPr/>
          <a:lstStyle/>
          <a:p>
            <a:pPr algn="l"/>
            <a:r>
              <a:rPr lang="en-US" dirty="0" smtClean="0"/>
              <a:t>RATIOS FOR COOKING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29608" y="1896531"/>
            <a:ext cx="10509031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Pasta doubles when it cooks from dry. So 1# of pasta will cook</a:t>
            </a:r>
          </a:p>
          <a:p>
            <a:r>
              <a:rPr lang="en-US" sz="2800" dirty="0" smtClean="0"/>
              <a:t>Into 2# when cooked. Generally, 8oz of cooked pasta per person</a:t>
            </a:r>
          </a:p>
          <a:p>
            <a:r>
              <a:rPr lang="en-US" sz="2800" dirty="0" smtClean="0"/>
              <a:t>Is a good amount, but can vary (is it an entrée? Side?)</a:t>
            </a:r>
          </a:p>
          <a:p>
            <a:endParaRPr lang="en-US" sz="2800" dirty="0"/>
          </a:p>
          <a:p>
            <a:r>
              <a:rPr lang="en-US" sz="2800" dirty="0" smtClean="0"/>
              <a:t>Proteins are usually 6oz per person</a:t>
            </a:r>
          </a:p>
          <a:p>
            <a:endParaRPr lang="en-US" sz="2800" dirty="0"/>
          </a:p>
          <a:p>
            <a:r>
              <a:rPr lang="en-US" sz="2800" dirty="0" smtClean="0"/>
              <a:t>Soups and stews (as an entrée) is about 10-12fl </a:t>
            </a:r>
            <a:r>
              <a:rPr lang="en-US" sz="2800" dirty="0" err="1" smtClean="0"/>
              <a:t>oz</a:t>
            </a:r>
            <a:r>
              <a:rPr lang="en-US" sz="2800" dirty="0" smtClean="0"/>
              <a:t> per person 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29323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6159" y="388186"/>
            <a:ext cx="7237562" cy="945327"/>
          </a:xfrm>
        </p:spPr>
        <p:txBody>
          <a:bodyPr/>
          <a:lstStyle/>
          <a:p>
            <a:pPr algn="l"/>
            <a:r>
              <a:rPr lang="en-US" dirty="0" smtClean="0"/>
              <a:t>RATIOS FOR COOKING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29608" y="1896531"/>
            <a:ext cx="9165138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 pound of roux (8oz flour and 8oz butter) will thicken </a:t>
            </a:r>
          </a:p>
          <a:p>
            <a:r>
              <a:rPr lang="en-US" sz="2800" dirty="0" smtClean="0"/>
              <a:t>A gallon of liquid, when making sauces or soups.</a:t>
            </a:r>
          </a:p>
          <a:p>
            <a:endParaRPr lang="en-US" sz="2800" dirty="0" smtClean="0"/>
          </a:p>
          <a:p>
            <a:r>
              <a:rPr lang="en-US" sz="2800" dirty="0"/>
              <a:t>When cooking rice, 2 parts liquid to one part Rice. </a:t>
            </a:r>
          </a:p>
          <a:p>
            <a:r>
              <a:rPr lang="en-US" sz="2800" dirty="0"/>
              <a:t>Boil liquid, add rice, Cook on low, covered, for 25 </a:t>
            </a:r>
            <a:r>
              <a:rPr lang="en-US" sz="2800" dirty="0" err="1"/>
              <a:t>mins</a:t>
            </a:r>
            <a:r>
              <a:rPr lang="en-US" sz="2800" dirty="0"/>
              <a:t> </a:t>
            </a:r>
          </a:p>
          <a:p>
            <a:endParaRPr lang="en-US" sz="2800" dirty="0" smtClean="0"/>
          </a:p>
          <a:p>
            <a:r>
              <a:rPr lang="en-US" sz="2800" dirty="0" smtClean="0"/>
              <a:t>Basic pizza dough is 3 parts flour to one part water.</a:t>
            </a:r>
          </a:p>
          <a:p>
            <a:r>
              <a:rPr lang="en-US" sz="2800" dirty="0" smtClean="0"/>
              <a:t>Add salt and yeast.</a:t>
            </a:r>
            <a:endParaRPr lang="en-US" sz="2800" dirty="0"/>
          </a:p>
          <a:p>
            <a:endParaRPr lang="en-US" sz="2800" dirty="0"/>
          </a:p>
          <a:p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6131619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6159" y="388186"/>
            <a:ext cx="7237562" cy="945327"/>
          </a:xfrm>
        </p:spPr>
        <p:txBody>
          <a:bodyPr/>
          <a:lstStyle/>
          <a:p>
            <a:pPr algn="l"/>
            <a:r>
              <a:rPr lang="en-US" dirty="0" smtClean="0"/>
              <a:t>MEASUREMENTS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29608" y="1296025"/>
            <a:ext cx="9995044" cy="61247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How many teaspoons in a tablespoon?</a:t>
            </a:r>
          </a:p>
          <a:p>
            <a:r>
              <a:rPr lang="en-US" sz="2800" dirty="0" smtClean="0"/>
              <a:t>How many tablespoons in a cup?</a:t>
            </a:r>
          </a:p>
          <a:p>
            <a:r>
              <a:rPr lang="en-US" sz="2800" dirty="0" smtClean="0"/>
              <a:t>Ho many cups in a quart?</a:t>
            </a:r>
          </a:p>
          <a:p>
            <a:r>
              <a:rPr lang="en-US" sz="2800" dirty="0" smtClean="0"/>
              <a:t>How many quarts in a gallon?</a:t>
            </a:r>
            <a:endParaRPr lang="en-US" sz="2800" dirty="0"/>
          </a:p>
          <a:p>
            <a:r>
              <a:rPr lang="en-US" sz="2800" dirty="0" smtClean="0"/>
              <a:t>How many fluid ounces in a cup?</a:t>
            </a:r>
          </a:p>
          <a:p>
            <a:r>
              <a:rPr lang="en-US" sz="2800" dirty="0" smtClean="0"/>
              <a:t>How many fluid ounces in a gallon?</a:t>
            </a:r>
          </a:p>
          <a:p>
            <a:endParaRPr lang="en-US" sz="2800" dirty="0" smtClean="0"/>
          </a:p>
          <a:p>
            <a:r>
              <a:rPr lang="en-US" sz="2800" dirty="0" smtClean="0"/>
              <a:t>What is the difference between 8 fluid ounces (dry measure)</a:t>
            </a:r>
          </a:p>
          <a:p>
            <a:r>
              <a:rPr lang="en-US" sz="2800" dirty="0" smtClean="0"/>
              <a:t>And 8 ounces of weight?</a:t>
            </a:r>
          </a:p>
          <a:p>
            <a:r>
              <a:rPr lang="en-US" sz="2800" dirty="0" smtClean="0"/>
              <a:t>	GOOD EXAMPLE: a cup is 8 dry ounces.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Does a cup of flour, and a cup of honey weigh the same?</a:t>
            </a:r>
          </a:p>
          <a:p>
            <a:r>
              <a:rPr lang="en-US" sz="2800" dirty="0" smtClean="0"/>
              <a:t>A Pint is a Pound the world around</a:t>
            </a:r>
            <a:endParaRPr lang="en-US" sz="2800" dirty="0"/>
          </a:p>
          <a:p>
            <a:endParaRPr lang="en-US" sz="2800" dirty="0"/>
          </a:p>
          <a:p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286688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6159" y="388186"/>
            <a:ext cx="7237562" cy="945327"/>
          </a:xfrm>
        </p:spPr>
        <p:txBody>
          <a:bodyPr/>
          <a:lstStyle/>
          <a:p>
            <a:pPr algn="l"/>
            <a:r>
              <a:rPr lang="en-US" dirty="0" smtClean="0"/>
              <a:t>ANY QUESTIONS?</a:t>
            </a:r>
            <a:endParaRPr lang="en-US" dirty="0"/>
          </a:p>
        </p:txBody>
      </p:sp>
      <p:pic>
        <p:nvPicPr>
          <p:cNvPr id="1026" name="Picture 2" descr="Swedish Chef - Wikipe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0847" y="2090409"/>
            <a:ext cx="2686050" cy="335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85274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D2578090928048A5F0FAA9E6BB08DA" ma:contentTypeVersion="10" ma:contentTypeDescription="Create a new document." ma:contentTypeScope="" ma:versionID="4d7e1e860334c5397e585e5888533ea0">
  <xsd:schema xmlns:xsd="http://www.w3.org/2001/XMLSchema" xmlns:xs="http://www.w3.org/2001/XMLSchema" xmlns:p="http://schemas.microsoft.com/office/2006/metadata/properties" xmlns:ns3="e02adfe4-e470-4af9-b58a-5a77409a4f7c" targetNamespace="http://schemas.microsoft.com/office/2006/metadata/properties" ma:root="true" ma:fieldsID="4500f87a29e173ee5c98650e36db9485" ns3:_="">
    <xsd:import namespace="e02adfe4-e470-4af9-b58a-5a77409a4f7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2adfe4-e470-4af9-b58a-5a77409a4f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9527CF8-B7F4-40AE-A468-8776E1CB46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2adfe4-e470-4af9-b58a-5a77409a4f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D8DDC1C-873D-4414-8B26-55406859A34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EB6D60-C9D3-4710-8995-AE292B54408D}">
  <ds:schemaRefs>
    <ds:schemaRef ds:uri="http://purl.org/dc/terms/"/>
    <ds:schemaRef ds:uri="http://schemas.openxmlformats.org/package/2006/metadata/core-properties"/>
    <ds:schemaRef ds:uri="e02adfe4-e470-4af9-b58a-5a77409a4f7c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87</TotalTime>
  <Words>760</Words>
  <Application>Microsoft Office PowerPoint</Application>
  <PresentationFormat>Widescreen</PresentationFormat>
  <Paragraphs>148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Trebuchet MS</vt:lpstr>
      <vt:lpstr>Wingdings 3</vt:lpstr>
      <vt:lpstr>Facet</vt:lpstr>
      <vt:lpstr>Iron Chef Campout</vt:lpstr>
      <vt:lpstr>Iron Chef Campout</vt:lpstr>
      <vt:lpstr>Cold Weather Camping</vt:lpstr>
      <vt:lpstr>Cold Weather Camping</vt:lpstr>
      <vt:lpstr>COOKING BASICS</vt:lpstr>
      <vt:lpstr>COOKING BASICS</vt:lpstr>
      <vt:lpstr>COOKING BASICS</vt:lpstr>
      <vt:lpstr>COOKING BASICS</vt:lpstr>
      <vt:lpstr>MYSTERY BASKET</vt:lpstr>
      <vt:lpstr>MYSTERY BASKET</vt:lpstr>
      <vt:lpstr>MYSTERY BASKET</vt:lpstr>
      <vt:lpstr>MYSTERY BASKET</vt:lpstr>
      <vt:lpstr>RATIOS FOR COOKING</vt:lpstr>
      <vt:lpstr>RATIOS FOR COOKING</vt:lpstr>
      <vt:lpstr>MEASUREMENTS</vt:lpstr>
      <vt:lpstr>ANY QUESTIONS?</vt:lpstr>
    </vt:vector>
  </TitlesOfParts>
  <Company>Heinen's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Poggemeyer</dc:creator>
  <cp:lastModifiedBy>John Poggemeyer</cp:lastModifiedBy>
  <cp:revision>19</cp:revision>
  <dcterms:created xsi:type="dcterms:W3CDTF">2021-01-04T17:56:27Z</dcterms:created>
  <dcterms:modified xsi:type="dcterms:W3CDTF">2021-01-05T20:34:47Z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0x0101000AD2578090928048A5F0FAA9E6BB08DA</vt:lpwstr>
  </property>
</Properties>
</file>